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9" r:id="rId3"/>
    <p:sldId id="259" r:id="rId4"/>
    <p:sldId id="288" r:id="rId5"/>
    <p:sldId id="291" r:id="rId6"/>
    <p:sldId id="292" r:id="rId7"/>
    <p:sldId id="295" r:id="rId8"/>
    <p:sldId id="289" r:id="rId9"/>
    <p:sldId id="293" r:id="rId10"/>
    <p:sldId id="294" r:id="rId11"/>
    <p:sldId id="25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4660"/>
  </p:normalViewPr>
  <p:slideViewPr>
    <p:cSldViewPr snapToObjects="1">
      <p:cViewPr varScale="1">
        <p:scale>
          <a:sx n="102" d="100"/>
          <a:sy n="102" d="100"/>
        </p:scale>
        <p:origin x="28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82" d="100"/>
          <a:sy n="82" d="100"/>
        </p:scale>
        <p:origin x="203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FDCF9-B5CF-4B41-A566-C8A1B11692E3}" type="datetimeFigureOut">
              <a:rPr lang="hu-HU" smtClean="0"/>
              <a:t>2019. 11. 18.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65ADF-10E6-4808-8C28-75F5657624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3495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_Címdia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rtalom helye 9"/>
          <p:cNvSpPr>
            <a:spLocks noGrp="1"/>
          </p:cNvSpPr>
          <p:nvPr>
            <p:ph sz="quarter" idx="10" hasCustomPrompt="1"/>
          </p:nvPr>
        </p:nvSpPr>
        <p:spPr>
          <a:xfrm>
            <a:off x="935757" y="1916907"/>
            <a:ext cx="7272486" cy="2664221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 smtClean="0"/>
              <a:t>Cím</a:t>
            </a:r>
          </a:p>
        </p:txBody>
      </p:sp>
      <p:sp>
        <p:nvSpPr>
          <p:cNvPr id="12" name="Szövegdoboz 11"/>
          <p:cNvSpPr txBox="1"/>
          <p:nvPr userDrawn="1"/>
        </p:nvSpPr>
        <p:spPr>
          <a:xfrm>
            <a:off x="935757" y="5301208"/>
            <a:ext cx="7272486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A munkaerőpiac</a:t>
            </a:r>
            <a:r>
              <a:rPr lang="hu-HU" sz="2800" baseline="0" dirty="0" smtClean="0">
                <a:solidFill>
                  <a:schemeClr val="bg1"/>
                </a:solidFill>
              </a:rPr>
              <a:t> és </a:t>
            </a:r>
            <a:r>
              <a:rPr lang="hu-HU" sz="2800" baseline="0" dirty="0" err="1" smtClean="0">
                <a:solidFill>
                  <a:schemeClr val="bg1"/>
                </a:solidFill>
              </a:rPr>
              <a:t>-szervezet</a:t>
            </a:r>
            <a:r>
              <a:rPr lang="hu-HU" sz="2800" baseline="0" dirty="0" smtClean="0">
                <a:solidFill>
                  <a:schemeClr val="bg1"/>
                </a:solidFill>
              </a:rPr>
              <a:t> közgazdaságtana</a:t>
            </a:r>
            <a:endParaRPr lang="hu-HU" sz="2800" dirty="0" smtClean="0">
              <a:solidFill>
                <a:schemeClr val="bg1"/>
              </a:solidFill>
            </a:endParaRPr>
          </a:p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2019-2020</a:t>
            </a:r>
            <a:r>
              <a:rPr lang="hu-HU" sz="2800" baseline="0" dirty="0" smtClean="0">
                <a:solidFill>
                  <a:schemeClr val="bg1"/>
                </a:solidFill>
              </a:rPr>
              <a:t> őszi félév</a:t>
            </a:r>
          </a:p>
          <a:p>
            <a:pPr algn="ctr"/>
            <a:r>
              <a:rPr lang="hu-HU" sz="2800" baseline="0" dirty="0" smtClean="0">
                <a:solidFill>
                  <a:schemeClr val="bg1"/>
                </a:solidFill>
              </a:rPr>
              <a:t>Budapesti </a:t>
            </a:r>
            <a:r>
              <a:rPr lang="hu-HU" sz="2800" baseline="0" dirty="0" err="1" smtClean="0">
                <a:solidFill>
                  <a:schemeClr val="bg1"/>
                </a:solidFill>
              </a:rPr>
              <a:t>Corvinus</a:t>
            </a:r>
            <a:r>
              <a:rPr lang="hu-HU" sz="2800" baseline="0" dirty="0" smtClean="0">
                <a:solidFill>
                  <a:schemeClr val="bg1"/>
                </a:solidFill>
              </a:rPr>
              <a:t> Egyetem, Papp Bence</a:t>
            </a: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40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3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5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28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/>
            </a:lvl1pPr>
            <a:lvl2pPr>
              <a:buClr>
                <a:srgbClr val="00B050"/>
              </a:buClr>
              <a:buFont typeface="Wingdings" pitchFamily="2" charset="2"/>
              <a:buChar char="§"/>
              <a:defRPr/>
            </a:lvl2pPr>
            <a:lvl3pPr>
              <a:buClr>
                <a:srgbClr val="0070C0"/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Példa/Illusztráció/Kérdés/Feladat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 hasCustomPrompt="1"/>
          </p:nvPr>
        </p:nvSpPr>
        <p:spPr>
          <a:xfrm>
            <a:off x="233772" y="836712"/>
            <a:ext cx="8676456" cy="5760640"/>
          </a:xfrm>
          <a:solidFill>
            <a:schemeClr val="accent3">
              <a:lumMod val="75000"/>
              <a:alpha val="50000"/>
            </a:schemeClr>
          </a:solidFill>
          <a:ln w="38100">
            <a:solidFill>
              <a:schemeClr val="accent3">
                <a:lumMod val="75000"/>
              </a:schemeClr>
            </a:solidFill>
          </a:ln>
        </p:spPr>
        <p:txBody>
          <a:bodyPr/>
          <a:lstStyle>
            <a:lvl1pPr marL="457200" indent="-457200">
              <a:buClr>
                <a:schemeClr val="accent3">
                  <a:lumMod val="75000"/>
                </a:schemeClr>
              </a:buClr>
              <a:buFont typeface="Calibri" panose="020F0502020204030204" pitchFamily="34" charset="0"/>
              <a:buChar char="•"/>
              <a:defRPr/>
            </a:lvl1pPr>
            <a:lvl2pPr marL="742950" indent="-285750"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§"/>
              <a:defRPr/>
            </a:lvl2pPr>
            <a:lvl3pPr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Első szint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747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7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75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20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188D-679A-489E-B062-99E071F7BEEE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0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quarter" idx="10"/>
          </p:nvPr>
        </p:nvSpPr>
        <p:spPr/>
        <p:txBody>
          <a:bodyPr anchor="ctr" anchorCtr="0"/>
          <a:lstStyle/>
          <a:p>
            <a:r>
              <a:rPr lang="hu-HU" dirty="0" smtClean="0"/>
              <a:t>Fix vagy változó fizetés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Rövid és hosszú távú ösztönzők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Néhány alternatíva</a:t>
            </a:r>
          </a:p>
          <a:p>
            <a:pPr lvl="1"/>
            <a:r>
              <a:rPr lang="hu-HU" dirty="0" smtClean="0"/>
              <a:t>Javadalmazást a részvény-értéknövekedéséhez kötni</a:t>
            </a:r>
          </a:p>
          <a:p>
            <a:pPr lvl="2"/>
            <a:r>
              <a:rPr lang="hu-HU" dirty="0" smtClean="0"/>
              <a:t>Ha a piac rosszul is áraz, az </a:t>
            </a:r>
            <a:r>
              <a:rPr lang="hu-HU" dirty="0" err="1" smtClean="0"/>
              <a:t>értéknöv</a:t>
            </a:r>
            <a:r>
              <a:rPr lang="hu-HU" dirty="0" smtClean="0"/>
              <a:t>. akkor is jó a tulajnak</a:t>
            </a:r>
          </a:p>
          <a:p>
            <a:pPr lvl="2"/>
            <a:r>
              <a:rPr lang="hu-HU" dirty="0" smtClean="0"/>
              <a:t>Az érték nem csak a vezető intézkedései nyomán változhat</a:t>
            </a:r>
          </a:p>
          <a:p>
            <a:pPr lvl="1"/>
            <a:r>
              <a:rPr lang="hu-HU" dirty="0" smtClean="0"/>
              <a:t>LT érdekeket elősegítő tevékenység díjazása</a:t>
            </a:r>
          </a:p>
          <a:p>
            <a:pPr lvl="2"/>
            <a:r>
              <a:rPr lang="hu-HU" dirty="0" smtClean="0"/>
              <a:t>Árfolyamváltozás kockázatát leveszi a vezető válláról</a:t>
            </a:r>
          </a:p>
          <a:p>
            <a:pPr lvl="2"/>
            <a:r>
              <a:rPr lang="hu-HU" dirty="0" smtClean="0"/>
              <a:t>Kell egy bizottság, akik fizetésről dönt, és jobban átlátja a döntések következményeit, mint a vezető</a:t>
            </a:r>
          </a:p>
          <a:p>
            <a:pPr lvl="1"/>
            <a:r>
              <a:rPr lang="hu-HU" dirty="0" smtClean="0"/>
              <a:t>Rögzített bér és utasítás LT érdekkövetésre</a:t>
            </a:r>
          </a:p>
          <a:p>
            <a:pPr lvl="2"/>
            <a:r>
              <a:rPr lang="hu-HU" dirty="0" smtClean="0"/>
              <a:t>Vezető látszólag nem érdekelt ST eredményességben</a:t>
            </a:r>
          </a:p>
          <a:p>
            <a:pPr lvl="2"/>
            <a:r>
              <a:rPr lang="hu-HU" dirty="0" smtClean="0"/>
              <a:t>Előmenetele szempontjából mégis érdekében áll a mérhetőbb, ST eredmények elérésében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1934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Szintetizáló feladat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Hitelnyújtó bank üzletkötőit ösztönző rendszere</a:t>
            </a:r>
          </a:p>
          <a:p>
            <a:pPr lvl="1"/>
            <a:r>
              <a:rPr lang="hu-HU" dirty="0" smtClean="0"/>
              <a:t>Cél a hitelkihelyezések magas száma</a:t>
            </a:r>
          </a:p>
          <a:p>
            <a:pPr lvl="1"/>
            <a:r>
              <a:rPr lang="hu-HU" dirty="0" smtClean="0"/>
              <a:t>Jutalék a kihelyezések száma és nagysága alapján</a:t>
            </a:r>
          </a:p>
          <a:p>
            <a:pPr lvl="2"/>
            <a:r>
              <a:rPr lang="hu-HU" dirty="0" smtClean="0"/>
              <a:t>Későbbi eszközteljesítéseket nem veszik figyelembe</a:t>
            </a:r>
          </a:p>
          <a:p>
            <a:pPr lvl="2"/>
            <a:r>
              <a:rPr lang="hu-HU" dirty="0" smtClean="0"/>
              <a:t>Az üzletkötőnek módjában áll részben szubjektív szempontok alapján dönteni</a:t>
            </a:r>
          </a:p>
          <a:p>
            <a:pPr lvl="1"/>
            <a:r>
              <a:rPr lang="hu-HU" dirty="0" smtClean="0"/>
              <a:t>Havonta el kell érni egy limitet</a:t>
            </a:r>
          </a:p>
          <a:p>
            <a:pPr lvl="2"/>
            <a:r>
              <a:rPr lang="hu-HU" dirty="0" smtClean="0"/>
              <a:t>Az alatt csak minimális kereset, </a:t>
            </a:r>
            <a:r>
              <a:rPr lang="hu-HU" dirty="0" smtClean="0"/>
              <a:t>és</a:t>
            </a:r>
            <a:endParaRPr lang="hu-HU" dirty="0" smtClean="0"/>
          </a:p>
          <a:p>
            <a:pPr lvl="2"/>
            <a:r>
              <a:rPr lang="hu-HU" dirty="0" smtClean="0"/>
              <a:t>Egyéb </a:t>
            </a:r>
            <a:r>
              <a:rPr lang="hu-HU" dirty="0" smtClean="0"/>
              <a:t>büntetés (egyösszegűnek felel meg)</a:t>
            </a:r>
            <a:endParaRPr lang="hu-HU" dirty="0" smtClean="0"/>
          </a:p>
          <a:p>
            <a:pPr lvl="1"/>
            <a:r>
              <a:rPr lang="hu-HU" dirty="0" smtClean="0"/>
              <a:t>Ábrán mutassa be a rendszer jellegzetességeit!</a:t>
            </a:r>
          </a:p>
          <a:p>
            <a:pPr lvl="1"/>
            <a:r>
              <a:rPr lang="hu-HU" dirty="0" smtClean="0"/>
              <a:t>Milyen problémákhoz vezethet ez a rendszer?</a:t>
            </a:r>
          </a:p>
          <a:p>
            <a:pPr lvl="1"/>
            <a:r>
              <a:rPr lang="hu-HU" dirty="0" smtClean="0"/>
              <a:t>Hogyan kéne átalakítani az ösztönző rendszert, hogy ezek a problémák kisebb eséllyel forduljanak elő?</a:t>
            </a:r>
          </a:p>
        </p:txBody>
      </p:sp>
    </p:spTree>
    <p:extLst>
      <p:ext uri="{BB962C8B-B14F-4D97-AF65-F5344CB8AC3E}">
        <p14:creationId xmlns:p14="http://schemas.microsoft.com/office/powerpoint/2010/main" val="97411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Szintetizáló feladat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Értékelés szempontjai</a:t>
            </a:r>
            <a:endParaRPr lang="hu-HU" dirty="0"/>
          </a:p>
          <a:p>
            <a:pPr lvl="1"/>
            <a:r>
              <a:rPr lang="hu-HU" dirty="0" smtClean="0"/>
              <a:t>Kiírás teljesítése</a:t>
            </a:r>
          </a:p>
          <a:p>
            <a:pPr lvl="1"/>
            <a:r>
              <a:rPr lang="hu-HU" dirty="0" smtClean="0"/>
              <a:t>Tanultak (modell, gondolatmenet, terminusok) felhasználása</a:t>
            </a:r>
          </a:p>
          <a:p>
            <a:pPr lvl="1"/>
            <a:r>
              <a:rPr lang="hu-HU" dirty="0" smtClean="0"/>
              <a:t>Szakmai, világos érvelés</a:t>
            </a:r>
          </a:p>
          <a:p>
            <a:pPr lvl="1"/>
            <a:r>
              <a:rPr lang="hu-HU" dirty="0" smtClean="0"/>
              <a:t>Terjedelem (1 A4-es oldal)</a:t>
            </a:r>
          </a:p>
          <a:p>
            <a:pPr lvl="1"/>
            <a:r>
              <a:rPr lang="hu-HU" dirty="0" smtClean="0"/>
              <a:t>Nyelvtan</a:t>
            </a:r>
          </a:p>
          <a:p>
            <a:pPr lvl="1"/>
            <a:r>
              <a:rPr lang="hu-HU" dirty="0" smtClean="0"/>
              <a:t>Forma</a:t>
            </a:r>
          </a:p>
          <a:p>
            <a:r>
              <a:rPr lang="hu-HU" strike="sngStrike" dirty="0" smtClean="0"/>
              <a:t>Óra végén leadott vázlat 0, 0.5 vagy 1.0 pont</a:t>
            </a:r>
          </a:p>
          <a:p>
            <a:r>
              <a:rPr lang="hu-HU" dirty="0" smtClean="0"/>
              <a:t>Otthon kidolgozott és leadott munka </a:t>
            </a:r>
            <a:r>
              <a:rPr lang="hu-HU" dirty="0" err="1" smtClean="0"/>
              <a:t>max</a:t>
            </a:r>
            <a:r>
              <a:rPr lang="hu-HU" dirty="0" smtClean="0"/>
              <a:t>. 2 pont</a:t>
            </a:r>
            <a:endParaRPr lang="hu-HU" dirty="0" smtClean="0"/>
          </a:p>
          <a:p>
            <a:pPr lvl="1"/>
            <a:r>
              <a:rPr lang="hu-HU" dirty="0" smtClean="0"/>
              <a:t>Word formátumban (csupán a csapat egyik tagja)</a:t>
            </a:r>
          </a:p>
          <a:p>
            <a:pPr lvl="1"/>
            <a:r>
              <a:rPr lang="hu-HU" dirty="0" err="1" smtClean="0"/>
              <a:t>Moodle</a:t>
            </a:r>
            <a:r>
              <a:rPr lang="hu-HU" dirty="0" smtClean="0"/>
              <a:t> felületen leadva vasárnap (nov. 24.) 23:59-ig</a:t>
            </a:r>
            <a:endParaRPr lang="hu-HU" dirty="0"/>
          </a:p>
          <a:p>
            <a:pPr lvl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2129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Miden alkalomra vonatkozó fontos kérés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Legyetek szívesek jegyzetelni!</a:t>
            </a:r>
          </a:p>
          <a:p>
            <a:pPr lvl="1"/>
            <a:r>
              <a:rPr lang="hu-HU" dirty="0" smtClean="0"/>
              <a:t>Ezt lehetővé tevő tempóban fogok haladni</a:t>
            </a:r>
          </a:p>
          <a:p>
            <a:pPr lvl="1"/>
            <a:r>
              <a:rPr lang="hu-HU" dirty="0" smtClean="0"/>
              <a:t>Kevesebb plusz ráfordítással elmélyíthető tudás</a:t>
            </a:r>
          </a:p>
          <a:p>
            <a:pPr lvl="1"/>
            <a:r>
              <a:rPr lang="hu-HU" dirty="0" smtClean="0"/>
              <a:t>Óra végi összetett feladathoz fontos kiindulás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7757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Otthoni olvasmányokra támaszkodva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Ráfordítás alapján történő kompenzáció</a:t>
            </a:r>
          </a:p>
          <a:p>
            <a:pPr lvl="1"/>
            <a:r>
              <a:rPr lang="hu-HU" dirty="0" smtClean="0"/>
              <a:t>Feltevés: erőfeszítéssel arányos a termelés, időráfordítás arányos az erőfeszítéssel</a:t>
            </a:r>
          </a:p>
          <a:p>
            <a:pPr lvl="1"/>
            <a:r>
              <a:rPr lang="hu-HU" dirty="0" smtClean="0"/>
              <a:t>Hogyan </a:t>
            </a:r>
            <a:r>
              <a:rPr lang="hu-HU" dirty="0" err="1" smtClean="0"/>
              <a:t>igazolódhat</a:t>
            </a:r>
            <a:r>
              <a:rPr lang="hu-HU" dirty="0" smtClean="0"/>
              <a:t> e feltevés?</a:t>
            </a:r>
          </a:p>
          <a:p>
            <a:r>
              <a:rPr lang="hu-HU" dirty="0"/>
              <a:t>Kibocsátás alapján történő </a:t>
            </a:r>
            <a:r>
              <a:rPr lang="hu-HU" dirty="0" smtClean="0"/>
              <a:t>kompenzáció</a:t>
            </a:r>
          </a:p>
          <a:p>
            <a:pPr lvl="1"/>
            <a:r>
              <a:rPr lang="hu-HU" dirty="0" smtClean="0"/>
              <a:t>Jól beállított rendszer a termelékenyeknek felel csak meg, és őket is arra </a:t>
            </a:r>
            <a:r>
              <a:rPr lang="hu-HU" dirty="0" err="1" smtClean="0"/>
              <a:t>ösztönzi</a:t>
            </a:r>
            <a:r>
              <a:rPr lang="hu-HU" dirty="0" smtClean="0"/>
              <a:t>, hogy sokat produkáljanak</a:t>
            </a:r>
          </a:p>
          <a:p>
            <a:pPr lvl="1"/>
            <a:r>
              <a:rPr lang="hu-HU" dirty="0" smtClean="0"/>
              <a:t>Bizonyos konstrukcióknál (jövedelemfelosztás) költséges a termelés mérése</a:t>
            </a:r>
          </a:p>
          <a:p>
            <a:pPr lvl="1"/>
            <a:r>
              <a:rPr lang="hu-HU" dirty="0" smtClean="0"/>
              <a:t>Jutalék alapja a nettó vagy a bruttó árbevétel legyen?</a:t>
            </a:r>
          </a:p>
          <a:p>
            <a:pPr lvl="1"/>
            <a:r>
              <a:rPr lang="hu-HU" dirty="0" smtClean="0"/>
              <a:t>Ha a jutalék azonos a határtermék-bevétellel, a dolgozót a „legnagyobb/legtöbb” munkavégzésre </a:t>
            </a:r>
            <a:r>
              <a:rPr lang="hu-HU" dirty="0" err="1" smtClean="0"/>
              <a:t>ösztönzi</a:t>
            </a:r>
            <a:endParaRPr lang="hu-HU" dirty="0" smtClean="0"/>
          </a:p>
          <a:p>
            <a:pPr lvl="1"/>
            <a:r>
              <a:rPr lang="hu-HU" dirty="0" smtClean="0"/>
              <a:t>Előbbire illusztráció számokkal</a:t>
            </a:r>
          </a:p>
        </p:txBody>
      </p:sp>
    </p:spTree>
    <p:extLst>
      <p:ext uri="{BB962C8B-B14F-4D97-AF65-F5344CB8AC3E}">
        <p14:creationId xmlns:p14="http://schemas.microsoft.com/office/powerpoint/2010/main" val="356380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Buy</a:t>
            </a:r>
            <a:r>
              <a:rPr lang="hu-HU" dirty="0" smtClean="0"/>
              <a:t>-in és </a:t>
            </a:r>
            <a:r>
              <a:rPr lang="hu-HU" dirty="0" err="1" smtClean="0"/>
              <a:t>Draw</a:t>
            </a:r>
            <a:r>
              <a:rPr lang="hu-HU" dirty="0" smtClean="0"/>
              <a:t> rendszerek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Buy</a:t>
            </a:r>
            <a:r>
              <a:rPr lang="hu-HU" dirty="0" smtClean="0"/>
              <a:t>-in: fizetek azért, hogy az állását megkapjam</a:t>
            </a:r>
          </a:p>
          <a:p>
            <a:r>
              <a:rPr lang="hu-HU" dirty="0" err="1" smtClean="0"/>
              <a:t>Draw</a:t>
            </a:r>
            <a:r>
              <a:rPr lang="hu-HU" dirty="0"/>
              <a:t> </a:t>
            </a:r>
            <a:r>
              <a:rPr lang="hu-HU" dirty="0" smtClean="0"/>
              <a:t>(fajadag): egy bizonyos termelési (eladási) szintig fix fizetés, afölött jutalékos rendszer</a:t>
            </a:r>
            <a:endParaRPr lang="hu-HU" dirty="0"/>
          </a:p>
        </p:txBody>
      </p:sp>
      <p:cxnSp>
        <p:nvCxnSpPr>
          <p:cNvPr id="4" name="Egyenes összekötő nyíllal 3"/>
          <p:cNvCxnSpPr/>
          <p:nvPr/>
        </p:nvCxnSpPr>
        <p:spPr>
          <a:xfrm>
            <a:off x="760887" y="5373216"/>
            <a:ext cx="7272808" cy="2822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Egyenes összekötő nyíllal 4"/>
          <p:cNvCxnSpPr/>
          <p:nvPr/>
        </p:nvCxnSpPr>
        <p:spPr>
          <a:xfrm flipH="1" flipV="1">
            <a:off x="744718" y="2564904"/>
            <a:ext cx="16170" cy="28223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zövegdoboz 5"/>
          <p:cNvSpPr txBox="1"/>
          <p:nvPr/>
        </p:nvSpPr>
        <p:spPr>
          <a:xfrm>
            <a:off x="6078857" y="4941168"/>
            <a:ext cx="3245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Termelési/eladási szint</a:t>
            </a:r>
            <a:endParaRPr lang="hu-HU" sz="2400" dirty="0"/>
          </a:p>
        </p:txBody>
      </p:sp>
      <p:cxnSp>
        <p:nvCxnSpPr>
          <p:cNvPr id="12" name="Egyenes összekötő 11"/>
          <p:cNvCxnSpPr/>
          <p:nvPr/>
        </p:nvCxnSpPr>
        <p:spPr>
          <a:xfrm flipV="1">
            <a:off x="760887" y="3068960"/>
            <a:ext cx="6547417" cy="331236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/>
          <p:cNvCxnSpPr/>
          <p:nvPr/>
        </p:nvCxnSpPr>
        <p:spPr>
          <a:xfrm flipV="1">
            <a:off x="4572000" y="2564904"/>
            <a:ext cx="0" cy="2822381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3995936" y="5487615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 smtClean="0"/>
              <a:t>Elvárt szint</a:t>
            </a:r>
            <a:endParaRPr lang="hu-HU" sz="1600" dirty="0"/>
          </a:p>
        </p:txBody>
      </p:sp>
      <p:cxnSp>
        <p:nvCxnSpPr>
          <p:cNvPr id="18" name="Egyenes összekötő 17"/>
          <p:cNvCxnSpPr/>
          <p:nvPr/>
        </p:nvCxnSpPr>
        <p:spPr>
          <a:xfrm>
            <a:off x="744718" y="4437446"/>
            <a:ext cx="3827282" cy="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gyenes összekötő 21"/>
          <p:cNvCxnSpPr/>
          <p:nvPr/>
        </p:nvCxnSpPr>
        <p:spPr>
          <a:xfrm flipH="1">
            <a:off x="4562476" y="3150394"/>
            <a:ext cx="2547937" cy="1290637"/>
          </a:xfrm>
          <a:prstGeom prst="line">
            <a:avLst/>
          </a:prstGeom>
          <a:ln w="38100">
            <a:solidFill>
              <a:schemeClr val="accent3">
                <a:alpha val="6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Bal oldali kapcsos zárójel 32"/>
          <p:cNvSpPr/>
          <p:nvPr/>
        </p:nvSpPr>
        <p:spPr>
          <a:xfrm rot="5400000">
            <a:off x="5656421" y="1696509"/>
            <a:ext cx="360046" cy="2528888"/>
          </a:xfrm>
          <a:prstGeom prst="leftBrace">
            <a:avLst>
              <a:gd name="adj1" fmla="val 8333"/>
              <a:gd name="adj2" fmla="val 5149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Szövegdoboz 33"/>
          <p:cNvSpPr txBox="1"/>
          <p:nvPr/>
        </p:nvSpPr>
        <p:spPr>
          <a:xfrm>
            <a:off x="5796136" y="2259666"/>
            <a:ext cx="1872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 smtClean="0"/>
              <a:t>E tartományon a két rendszer egyezik</a:t>
            </a:r>
            <a:endParaRPr lang="hu-HU" sz="1600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744718" y="2627118"/>
            <a:ext cx="3245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Kereset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42708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Buy</a:t>
            </a:r>
            <a:r>
              <a:rPr lang="hu-HU" dirty="0" smtClean="0"/>
              <a:t>-in és </a:t>
            </a:r>
            <a:r>
              <a:rPr lang="hu-HU" dirty="0" err="1" smtClean="0"/>
              <a:t>Draw</a:t>
            </a:r>
            <a:r>
              <a:rPr lang="hu-HU" dirty="0" smtClean="0"/>
              <a:t> rendszerek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Buy</a:t>
            </a:r>
            <a:r>
              <a:rPr lang="hu-HU" dirty="0" smtClean="0"/>
              <a:t>-in: fizetek azért, hogy az állását megkapjam</a:t>
            </a:r>
          </a:p>
          <a:p>
            <a:r>
              <a:rPr lang="hu-HU" dirty="0" err="1" smtClean="0"/>
              <a:t>Draw</a:t>
            </a:r>
            <a:r>
              <a:rPr lang="hu-HU" dirty="0"/>
              <a:t> </a:t>
            </a:r>
            <a:r>
              <a:rPr lang="hu-HU" dirty="0" smtClean="0"/>
              <a:t>(fajadag): egy bizonyos termelési (eladási) szintig fix fizetés, afölött jutalékos rendszer</a:t>
            </a:r>
            <a:endParaRPr lang="hu-HU" dirty="0"/>
          </a:p>
        </p:txBody>
      </p:sp>
      <p:cxnSp>
        <p:nvCxnSpPr>
          <p:cNvPr id="4" name="Egyenes összekötő nyíllal 3"/>
          <p:cNvCxnSpPr/>
          <p:nvPr/>
        </p:nvCxnSpPr>
        <p:spPr>
          <a:xfrm>
            <a:off x="760887" y="5373216"/>
            <a:ext cx="7272808" cy="28229"/>
          </a:xfrm>
          <a:prstGeom prst="straightConnector1">
            <a:avLst/>
          </a:prstGeom>
          <a:ln w="38100">
            <a:solidFill>
              <a:schemeClr val="tx1">
                <a:alpha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Egyenes összekötő nyíllal 4"/>
          <p:cNvCxnSpPr/>
          <p:nvPr/>
        </p:nvCxnSpPr>
        <p:spPr>
          <a:xfrm flipH="1" flipV="1">
            <a:off x="744718" y="2564904"/>
            <a:ext cx="16170" cy="2822380"/>
          </a:xfrm>
          <a:prstGeom prst="straightConnector1">
            <a:avLst/>
          </a:prstGeom>
          <a:ln w="38100">
            <a:solidFill>
              <a:schemeClr val="tx1">
                <a:alpha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zövegdoboz 5"/>
          <p:cNvSpPr txBox="1"/>
          <p:nvPr/>
        </p:nvSpPr>
        <p:spPr>
          <a:xfrm>
            <a:off x="6078857" y="4941168"/>
            <a:ext cx="3245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solidFill>
                  <a:schemeClr val="tx1">
                    <a:alpha val="25000"/>
                  </a:schemeClr>
                </a:solidFill>
              </a:rPr>
              <a:t>Termelési/eladási szint</a:t>
            </a:r>
            <a:endParaRPr lang="hu-HU" sz="2400" dirty="0">
              <a:solidFill>
                <a:schemeClr val="tx1">
                  <a:alpha val="25000"/>
                </a:schemeClr>
              </a:solidFill>
            </a:endParaRPr>
          </a:p>
        </p:txBody>
      </p:sp>
      <p:cxnSp>
        <p:nvCxnSpPr>
          <p:cNvPr id="12" name="Egyenes összekötő 11"/>
          <p:cNvCxnSpPr/>
          <p:nvPr/>
        </p:nvCxnSpPr>
        <p:spPr>
          <a:xfrm flipV="1">
            <a:off x="760887" y="3068960"/>
            <a:ext cx="6547417" cy="3312368"/>
          </a:xfrm>
          <a:prstGeom prst="line">
            <a:avLst/>
          </a:prstGeom>
          <a:ln w="38100">
            <a:solidFill>
              <a:schemeClr val="accent1">
                <a:shade val="95000"/>
                <a:satMod val="105000"/>
                <a:alpha val="26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/>
          <p:cNvCxnSpPr/>
          <p:nvPr/>
        </p:nvCxnSpPr>
        <p:spPr>
          <a:xfrm flipV="1">
            <a:off x="4572000" y="2564904"/>
            <a:ext cx="0" cy="2822381"/>
          </a:xfrm>
          <a:prstGeom prst="line">
            <a:avLst/>
          </a:prstGeom>
          <a:ln w="6350">
            <a:solidFill>
              <a:schemeClr val="tx1">
                <a:alpha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3851921" y="5487615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solidFill>
                  <a:schemeClr val="tx1">
                    <a:alpha val="25000"/>
                  </a:schemeClr>
                </a:solidFill>
              </a:rPr>
              <a:t>Elvárt szint</a:t>
            </a:r>
            <a:endParaRPr lang="hu-HU" sz="2400" dirty="0">
              <a:solidFill>
                <a:schemeClr val="tx1">
                  <a:alpha val="25000"/>
                </a:schemeClr>
              </a:solidFill>
            </a:endParaRPr>
          </a:p>
        </p:txBody>
      </p:sp>
      <p:cxnSp>
        <p:nvCxnSpPr>
          <p:cNvPr id="18" name="Egyenes összekötő 17"/>
          <p:cNvCxnSpPr/>
          <p:nvPr/>
        </p:nvCxnSpPr>
        <p:spPr>
          <a:xfrm>
            <a:off x="744718" y="4437446"/>
            <a:ext cx="3827282" cy="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gyenes összekötő 21"/>
          <p:cNvCxnSpPr/>
          <p:nvPr/>
        </p:nvCxnSpPr>
        <p:spPr>
          <a:xfrm flipH="1">
            <a:off x="4562476" y="3150394"/>
            <a:ext cx="2547937" cy="1290637"/>
          </a:xfrm>
          <a:prstGeom prst="line">
            <a:avLst/>
          </a:prstGeom>
          <a:ln w="38100">
            <a:solidFill>
              <a:schemeClr val="accent3">
                <a:alpha val="2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Bal oldali kapcsos zárójel 30"/>
          <p:cNvSpPr/>
          <p:nvPr/>
        </p:nvSpPr>
        <p:spPr>
          <a:xfrm rot="5400000">
            <a:off x="2450164" y="2281023"/>
            <a:ext cx="432557" cy="379206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Szövegdoboz 31"/>
          <p:cNvSpPr txBox="1"/>
          <p:nvPr/>
        </p:nvSpPr>
        <p:spPr>
          <a:xfrm>
            <a:off x="1835697" y="3505273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Mi történik velük?</a:t>
            </a:r>
            <a:endParaRPr lang="hu-HU" b="1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744718" y="2627118"/>
            <a:ext cx="3245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r>
              <a:rPr lang="hu-HU" dirty="0"/>
              <a:t>Kereset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7984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Kibocsátás alapú fizetés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Számítógépet gyártó vállalat ügynököket bíz meg terméke eladásával</a:t>
            </a:r>
          </a:p>
          <a:p>
            <a:pPr lvl="1"/>
            <a:r>
              <a:rPr lang="hu-HU" dirty="0" smtClean="0"/>
              <a:t>Előállítási költség 900</a:t>
            </a:r>
          </a:p>
          <a:p>
            <a:pPr lvl="1"/>
            <a:r>
              <a:rPr lang="hu-HU" dirty="0" smtClean="0"/>
              <a:t>Piaci ár 1000</a:t>
            </a:r>
          </a:p>
          <a:p>
            <a:r>
              <a:rPr lang="hu-HU" dirty="0" smtClean="0"/>
              <a:t>Tervezzük meg ügynökeink fizetési rendszerét</a:t>
            </a:r>
          </a:p>
          <a:p>
            <a:pPr lvl="1"/>
            <a:r>
              <a:rPr lang="hu-HU" dirty="0" smtClean="0"/>
              <a:t>Mekkora legyen a jutalék(egész százalékra kerekítve)?</a:t>
            </a:r>
          </a:p>
          <a:p>
            <a:pPr lvl="1"/>
            <a:r>
              <a:rPr lang="hu-HU" dirty="0" smtClean="0"/>
              <a:t>Mekkora legyen a </a:t>
            </a:r>
            <a:r>
              <a:rPr lang="hu-HU" dirty="0" err="1" smtClean="0"/>
              <a:t>buy</a:t>
            </a:r>
            <a:r>
              <a:rPr lang="hu-HU" dirty="0" smtClean="0"/>
              <a:t>-in díj?</a:t>
            </a:r>
          </a:p>
          <a:p>
            <a:pPr lvl="1"/>
            <a:r>
              <a:rPr lang="hu-HU" dirty="0" smtClean="0"/>
              <a:t>Mekkora lesz a vállalat profitja?</a:t>
            </a:r>
          </a:p>
          <a:p>
            <a:pPr lvl="1"/>
            <a:r>
              <a:rPr lang="hu-HU" dirty="0" smtClean="0"/>
              <a:t>Mekkora lenne, ha a jutalék ±1%-pontot változna?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8895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Kibocsátás alapú fizetés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Megoldások</a:t>
            </a:r>
          </a:p>
          <a:p>
            <a:pPr lvl="1"/>
            <a:r>
              <a:rPr lang="hu-HU" dirty="0" smtClean="0"/>
              <a:t>1250 (10%)</a:t>
            </a:r>
          </a:p>
          <a:p>
            <a:pPr lvl="1"/>
            <a:r>
              <a:rPr lang="hu-HU" dirty="0" smtClean="0"/>
              <a:t>1242 (9%)</a:t>
            </a:r>
          </a:p>
          <a:p>
            <a:pPr lvl="1"/>
            <a:r>
              <a:rPr lang="hu-HU" smtClean="0"/>
              <a:t>1232 (11%)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5746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Ráfordítás alapú fizetés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Változó bérezési séma előnyei ellenére miért jöhet szóba az időbérezés?</a:t>
            </a:r>
          </a:p>
          <a:p>
            <a:pPr lvl="1"/>
            <a:r>
              <a:rPr lang="hu-HU" dirty="0" smtClean="0"/>
              <a:t>Nehezen (nagy költséggel) mérhető a kibocsátás</a:t>
            </a:r>
          </a:p>
          <a:p>
            <a:pPr lvl="1"/>
            <a:r>
              <a:rPr lang="hu-HU" dirty="0" smtClean="0"/>
              <a:t>Termelési igyekezet a minőség rovására menne</a:t>
            </a:r>
          </a:p>
          <a:p>
            <a:pPr lvl="2"/>
            <a:r>
              <a:rPr lang="hu-HU" dirty="0" smtClean="0"/>
              <a:t>Minőség ellenőrzése még nehezebb (Véletlen minta?)</a:t>
            </a:r>
          </a:p>
          <a:p>
            <a:pPr lvl="1"/>
            <a:r>
              <a:rPr lang="hu-HU" dirty="0" smtClean="0"/>
              <a:t>Nem csupán a dolgozón múlik a kibocsátási szint</a:t>
            </a:r>
          </a:p>
          <a:p>
            <a:pPr lvl="2"/>
            <a:r>
              <a:rPr lang="hu-HU" dirty="0" smtClean="0"/>
              <a:t>Kedvezőtlen gazdasági körülmények között kevesebb jutalék</a:t>
            </a:r>
          </a:p>
          <a:p>
            <a:pPr lvl="2"/>
            <a:r>
              <a:rPr lang="hu-HU" dirty="0" smtClean="0"/>
              <a:t>Dolgozó kiadásai (rezsi, bér, …) nem változnak -&gt; kockázat</a:t>
            </a:r>
          </a:p>
          <a:p>
            <a:pPr lvl="2"/>
            <a:r>
              <a:rPr lang="hu-HU" dirty="0" smtClean="0"/>
              <a:t>Vállalatnak nagyobb a kockázatviselési hajlandósága</a:t>
            </a:r>
          </a:p>
          <a:p>
            <a:pPr lvl="2"/>
            <a:r>
              <a:rPr lang="hu-HU" dirty="0" smtClean="0"/>
              <a:t>Kockázatvállalásnak természetesen díja van!</a:t>
            </a:r>
          </a:p>
          <a:p>
            <a:r>
              <a:rPr lang="hu-HU" dirty="0" smtClean="0"/>
              <a:t>Felsorolt problémákat mind kezeli bizonyos mértékben a ráfordítás alapú fizetési rendszer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2176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Rövid és hosszú távú ösztönzők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Vállalat tulajdonosai hosszú távú (LT) növekedésben érdekeltek</a:t>
            </a:r>
          </a:p>
          <a:p>
            <a:r>
              <a:rPr lang="hu-HU" dirty="0" smtClean="0"/>
              <a:t>Vezetők – karrierjük szempontjából - előnyben részesíthetik a rövidtávú előnyöket (ST), ami veszélyeztetheti az LT érdekeket</a:t>
            </a:r>
          </a:p>
          <a:p>
            <a:r>
              <a:rPr lang="hu-HU" dirty="0" smtClean="0"/>
              <a:t>Az intézkedések LT hatását nehéz megállapítani</a:t>
            </a:r>
          </a:p>
          <a:p>
            <a:r>
              <a:rPr lang="hu-HU" dirty="0" smtClean="0"/>
              <a:t>Miként érhetjük el, hogy a vezetők az LT szempontokat vegyék figyelembe?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0914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2682</TotalTime>
  <Words>630</Words>
  <Application>Microsoft Office PowerPoint</Application>
  <PresentationFormat>Diavetítés a képernyőre (4:3 oldalarány)</PresentationFormat>
  <Paragraphs>95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Office-téma</vt:lpstr>
      <vt:lpstr>PowerPoint-bemutató</vt:lpstr>
      <vt:lpstr>Miden alkalomra vonatkozó fontos kérés</vt:lpstr>
      <vt:lpstr>Otthoni olvasmányokra támaszkodva</vt:lpstr>
      <vt:lpstr>Buy-in és Draw rendszerek</vt:lpstr>
      <vt:lpstr>Buy-in és Draw rendszerek</vt:lpstr>
      <vt:lpstr>Kibocsátás alapú fizetés</vt:lpstr>
      <vt:lpstr>Kibocsátás alapú fizetés</vt:lpstr>
      <vt:lpstr>Ráfordítás alapú fizetés</vt:lpstr>
      <vt:lpstr>Rövid és hosszú távú ösztönzők</vt:lpstr>
      <vt:lpstr>Rövid és hosszú távú ösztönzők</vt:lpstr>
      <vt:lpstr>Szintetizáló feladat</vt:lpstr>
      <vt:lpstr>Szintetizáló feladat</vt:lpstr>
    </vt:vector>
  </TitlesOfParts>
  <Company>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Papp Bence</dc:creator>
  <cp:lastModifiedBy>Papp Bence</cp:lastModifiedBy>
  <cp:revision>489</cp:revision>
  <dcterms:created xsi:type="dcterms:W3CDTF">2014-09-10T08:43:05Z</dcterms:created>
  <dcterms:modified xsi:type="dcterms:W3CDTF">2019-11-18T07:56:00Z</dcterms:modified>
</cp:coreProperties>
</file>